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259" r:id="rId9"/>
    <p:sldId id="307" r:id="rId10"/>
    <p:sldId id="319" r:id="rId11"/>
    <p:sldId id="322" r:id="rId12"/>
    <p:sldId id="323" r:id="rId13"/>
    <p:sldId id="325" r:id="rId14"/>
    <p:sldId id="324" r:id="rId15"/>
    <p:sldId id="311" r:id="rId16"/>
    <p:sldId id="314" r:id="rId17"/>
    <p:sldId id="315" r:id="rId18"/>
    <p:sldId id="312" r:id="rId19"/>
    <p:sldId id="313" r:id="rId20"/>
    <p:sldId id="327" r:id="rId21"/>
    <p:sldId id="286" r:id="rId22"/>
    <p:sldId id="289" r:id="rId23"/>
    <p:sldId id="328" r:id="rId24"/>
    <p:sldId id="29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51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E%D0%BB%D0%BE%D1%82%D0%BE%D0%B5_%D0%BE%D1%80%D1%83%D0%B6%D0%B8%D0%B5_%C2%AB%D0%97%D0%B0_%D1%85%D1%80%D0%B0%D0%B1%D1%80%D0%BE%D1%81%D1%82%D1%8C%C2%BB" TargetMode="External"/><Relationship Id="rId13" Type="http://schemas.openxmlformats.org/officeDocument/2006/relationships/hyperlink" Target="https://ru.wikipedia.org/wiki/%D0%9E%D1%80%D0%B4%D0%B5%D0%BD_%D0%A7%D1%91%D1%80%D0%BD%D0%BE%D0%B3%D0%BE_%D0%BE%D1%80%D0%BB%D0%B0" TargetMode="External"/><Relationship Id="rId18" Type="http://schemas.openxmlformats.org/officeDocument/2006/relationships/hyperlink" Target="https://ru.wikipedia.org/wiki/%D0%9E%D1%80%D0%B4%D0%B5%D0%BD_%D0%9F%D0%BE%D1%87%D1%91%D1%82%D0%BD%D0%BE%D0%B3%D0%BE_%D0%BB%D0%B5%D0%B3%D0%B8%D0%BE%D0%BD%D0%B0" TargetMode="External"/><Relationship Id="rId3" Type="http://schemas.openxmlformats.org/officeDocument/2006/relationships/hyperlink" Target="https://ru.wikipedia.org/wiki/%D0%9E%D1%80%D0%B4%D0%B5%D0%BD_%D0%A1%D0%B2%D1%8F%D1%82%D0%BE%D0%B3%D0%BE_%D0%93%D0%B5%D0%BE%D1%80%D0%B3%D0%B8%D1%8F" TargetMode="External"/><Relationship Id="rId7" Type="http://schemas.openxmlformats.org/officeDocument/2006/relationships/hyperlink" Target="https://ru.wikipedia.org/wiki/%D0%9E%D1%80%D0%B4%D0%B5%D0%BD_%D0%A1%D0%B2%D1%8F%D1%82%D0%BE%D0%B3%D0%BE_%D0%98%D0%BE%D0%B0%D0%BD%D0%BD%D0%B0_%D0%98%D0%B5%D1%80%D1%83%D1%81%D0%B0%D0%BB%D0%B8%D0%BC%D1%81%D0%BA%D0%BE%D0%B3%D0%BE" TargetMode="External"/><Relationship Id="rId12" Type="http://schemas.openxmlformats.org/officeDocument/2006/relationships/hyperlink" Target="https://ru.wikipedia.org/wiki/%D0%9A%D0%B8%D0%B2%D0%B5%D1%80" TargetMode="External"/><Relationship Id="rId17" Type="http://schemas.openxmlformats.org/officeDocument/2006/relationships/hyperlink" Target="https://ru.wikipedia.org/wiki/%D0%90%D0%B2%D1%81%D1%82%D1%80%D0%B8%D0%B9%D1%81%D0%BA%D0%B8%D0%B9_%D0%BE%D1%80%D0%B4%D0%B5%D0%BD_%D0%9B%D0%B5%D0%BE%D0%BF%D0%BE%D0%BB%D1%8C%D0%B4%D0%B0" TargetMode="External"/><Relationship Id="rId2" Type="http://schemas.openxmlformats.org/officeDocument/2006/relationships/hyperlink" Target="https://ru.wikipedia.org/wiki/%D0%9E%D1%80%D0%B4%D0%B5%D0%BD_%D0%A1%D0%B2%D1%8F%D1%82%D0%BE%D0%B3%D0%BE_%D0%B0%D0%BF%D0%BE%D1%81%D1%82%D0%BE%D0%BB%D0%B0_%D0%90%D0%BD%D0%B4%D1%80%D0%B5%D1%8F_%D0%9F%D0%B5%D1%80%D0%B2%D0%BE%D0%B7%D0%B2%D0%B0%D0%BD%D0%BD%D0%BE%D0%B3%D0%BE" TargetMode="External"/><Relationship Id="rId16" Type="http://schemas.openxmlformats.org/officeDocument/2006/relationships/hyperlink" Target="https://ru.wikipedia.org/wiki/%D0%92%D0%BE%D0%B5%D0%BD%D0%BD%D1%8B%D0%B9_%D0%BE%D1%80%D0%B4%D0%B5%D0%BD_%D0%9C%D0%B0%D1%80%D0%B8%D0%B8_%D0%A2%D0%B5%D1%80%D0%B5%D0%B7%D0%B8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4%D0%B5%D0%BD_%D0%A1%D0%B2%D1%8F%D1%82%D0%BE%D0%B9_%D0%90%D0%BD%D0%BD%D1%8B" TargetMode="External"/><Relationship Id="rId11" Type="http://schemas.openxmlformats.org/officeDocument/2006/relationships/hyperlink" Target="https://ru.wikipedia.org/wiki/%D0%90%D0%BB%D0%B5%D0%BA%D1%81%D0%B0%D0%BD%D0%B4%D1%80_I" TargetMode="External"/><Relationship Id="rId5" Type="http://schemas.openxmlformats.org/officeDocument/2006/relationships/hyperlink" Target="https://ru.wikipedia.org/wiki/%D0%9E%D1%80%D0%B4%D0%B5%D0%BD_%D0%A1%D0%B2%D1%8F%D1%82%D0%BE%D0%B3%D0%BE_%D0%90%D0%BB%D0%B5%D0%BA%D1%81%D0%B0%D0%BD%D0%B4%D1%80%D0%B0_%D0%9D%D0%B5%D0%B2%D1%81%D0%BA%D0%BE%D0%B3%D0%BE" TargetMode="External"/><Relationship Id="rId15" Type="http://schemas.openxmlformats.org/officeDocument/2006/relationships/hyperlink" Target="https://ru.wikipedia.org/wiki/%D0%9D%D0%B0%D0%BF%D0%BE%D0%BB%D0%B5%D0%BE%D0%BD_I" TargetMode="External"/><Relationship Id="rId10" Type="http://schemas.openxmlformats.org/officeDocument/2006/relationships/hyperlink" Target="https://ru.wikipedia.org/wiki/%D0%9C%D0%BE%D0%BD%D0%BE%D0%B3%D1%80%D0%B0%D0%BC%D0%BC%D0%B0" TargetMode="External"/><Relationship Id="rId4" Type="http://schemas.openxmlformats.org/officeDocument/2006/relationships/hyperlink" Target="https://ru.wikipedia.org/wiki/%D0%9E%D1%80%D0%B4%D0%B5%D0%BD_%D0%A1%D0%B2%D1%8F%D1%82%D0%BE%D0%B3%D0%BE_%D0%92%D0%BB%D0%B0%D0%B4%D0%B8%D0%BC%D0%B8%D1%80%D0%B0" TargetMode="External"/><Relationship Id="rId9" Type="http://schemas.openxmlformats.org/officeDocument/2006/relationships/hyperlink" Target="https://ru.wikipedia.org/wiki/%D0%9C%D0%B5%D0%B4%D0%B0%D0%BB%D1%8C_%C2%AB%D0%92_%D0%BF%D0%B0%D0%BC%D1%8F%D1%82%D1%8C_%D0%9E%D1%82%D0%B5%D1%87%D0%B5%D1%81%D1%82%D0%B2%D0%B5%D0%BD%D0%BD%D0%BE%D0%B9_%D0%B2%D0%BE%D0%B9%D0%BD%D1%8B_1812_%D0%B3%D0%BE%D0%B4%D0%B0%C2%BB" TargetMode="External"/><Relationship Id="rId14" Type="http://schemas.openxmlformats.org/officeDocument/2006/relationships/hyperlink" Target="https://ru.wikipedia.org/wiki/%D0%9E%D1%80%D0%B4%D0%B5%D0%BD_%D0%9A%D1%80%D0%B0%D1%81%D0%BD%D0%BE%D0%B3%D0%BE_%D0%BE%D1%80%D0%BB%D0%B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24smi.org/celebrity/123041-matvei-platov.html" TargetMode="External"/><Relationship Id="rId2" Type="http://schemas.openxmlformats.org/officeDocument/2006/relationships/hyperlink" Target="https://ru.wikipedia.org/wiki/&#1055;&#1083;&#1072;&#1090;&#1086;&#1074;,_&#1052;&#1072;&#1090;&#1074;&#1077;&#1081;_&#1048;&#1074;&#1072;&#1085;&#1086;&#1074;&#1080;&#1095;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s-vesti.ru/270-letie-so-dnya-rozhdeniya-velikogo-polkovodcza-atamana-vsevelikogo-vojska-donskogo-matveya-ivanovicha-platov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5%D0%BC%D1%8C%D0%B5%D1%80-%D0%BC%D0%B0%D0%B9%D0%BE%D1%80" TargetMode="External"/><Relationship Id="rId3" Type="http://schemas.openxmlformats.org/officeDocument/2006/relationships/hyperlink" Target="https://ru.wikipedia.org/wiki/%D0%A1%D1%82%D0%B0%D1%80%D0%BE-%D0%A7%D0%B5%D1%80%D0%BA%D0%B0%D1%81%D1%81%D0%BA%D0%B0%D1%8F" TargetMode="External"/><Relationship Id="rId7" Type="http://schemas.openxmlformats.org/officeDocument/2006/relationships/hyperlink" Target="https://ru.wikipedia.org/wiki/%D0%94%D0%BE%D0%BD%D1%81%D0%BA%D0%BE%D0%B5_%D0%BA%D0%B0%D0%B7%D0%B0%D1%87%D1%8C%D0%B5_%D0%B2%D0%BE%D0%B9%D1%81%D0%BA%D0%BE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ru.wikipedia.org/wiki/1723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794_%D0%B3%D0%BE%D0%B4" TargetMode="External"/><Relationship Id="rId11" Type="http://schemas.openxmlformats.org/officeDocument/2006/relationships/hyperlink" Target="https://ru.wikipedia.org/wiki/%D0%9F%D1%83%D0%B3%D0%B0%D1%87%D1%91%D0%B2%D1%81%D0%BA%D0%BE%D0%B5_%D0%B2%D0%BE%D1%81%D1%81%D1%82%D0%B0%D0%BD%D0%B8%D0%B5" TargetMode="External"/><Relationship Id="rId5" Type="http://schemas.openxmlformats.org/officeDocument/2006/relationships/hyperlink" Target="https://ru.wikipedia.org/wiki/%D0%A0%D0%BE%D1%81%D1%81%D0%B8%D0%B9%D1%81%D0%BA%D0%B0%D1%8F_%D0%B8%D0%BC%D0%BF%D0%B5%D1%80%D0%B8%D1%8F" TargetMode="External"/><Relationship Id="rId10" Type="http://schemas.openxmlformats.org/officeDocument/2006/relationships/hyperlink" Target="https://ru.wikipedia.org/wiki/%D0%91%D0%B0%D1%80%D1%81%D0%BA%D0%B0%D1%8F_%D0%BA%D0%BE%D0%BD%D1%84%D0%B5%D0%B4%D0%B5%D1%80%D0%B0%D1%86%D0%B8%D1%8F" TargetMode="External"/><Relationship Id="rId4" Type="http://schemas.openxmlformats.org/officeDocument/2006/relationships/hyperlink" Target="https://ru.wikipedia.org/wiki/%D0%90%D0%B7%D0%BE%D0%B2%D1%81%D0%BA%D0%B0%D1%8F_%D0%B3%D1%83%D0%B1%D0%B5%D1%80%D0%BD%D0%B8%D1%8F" TargetMode="External"/><Relationship Id="rId9" Type="http://schemas.openxmlformats.org/officeDocument/2006/relationships/hyperlink" Target="https://ru.wikipedia.org/wiki/%D0%A1%D0%B5%D0%BC%D0%B8%D0%BB%D0%B5%D1%82%D0%BD%D1%8F%D1%8F_%D0%B2%D0%BE%D0%B9%D0%BD%D0%B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D%D1%82%D0%B5%D1%80-%D0%BE%D1%84%D0%B8%D1%86%D0%B5%D1%80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iki/%D0%9F%D0%BE%D0%BB%D0%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0%D0%B2%D1%80%D0%B8%D1%87%D0%B5%D1%81%D0%BA%D0%B0%D1%8F_%D0%B3%D1%83%D0%B1%D0%B5%D1%80%D0%BD%D0%B8%D1%8F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ru.wikipedia.org/wiki/%D0%9A%D0%B0%D0%BB%D0%B0%D0%BB%D1%8B" TargetMode="External"/><Relationship Id="rId7" Type="http://schemas.openxmlformats.org/officeDocument/2006/relationships/hyperlink" Target="https://ru.wikipedia.org/wiki/%D0%9F%D0%B5%D1%80%D0%B5%D0%BA%D0%BE%D0%BF%D1%81%D0%BA%D0%B8%D0%B9_%D1%83%D0%B5%D0%B7%D0%B4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s://ru.wikipedia.org/wiki/%D0%94%D0%B5%D0%B2%D0%BB%D0%B5%D1%82_II_%D0%93%D0%B5%D1%80%D0%B0%D0%B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11" Type="http://schemas.openxmlformats.org/officeDocument/2006/relationships/hyperlink" Target="https://ru.wikipedia.org/wiki/%D0%9C%D0%B5%D1%82%D1%80" TargetMode="External"/><Relationship Id="rId5" Type="http://schemas.openxmlformats.org/officeDocument/2006/relationships/hyperlink" Target="https://ru.wikipedia.org/wiki/%D0%9A%D1%80%D1%8B%D0%BC%D1%81%D0%BA%D0%BE%D0%B5_%D1%85%D0%B0%D0%BD%D1%81%D1%82%D0%B2%D0%BE" TargetMode="External"/><Relationship Id="rId10" Type="http://schemas.openxmlformats.org/officeDocument/2006/relationships/hyperlink" Target="https://ru.wikipedia.org/wiki/%D0%92%D1%8B%D1%81%D0%BE%D1%82%D0%B0_%D0%BD%D0%B0%D0%B4_%D1%83%D1%80%D0%BE%D0%B2%D0%BD%D0%B5%D0%BC_%D0%BC%D0%BE%D1%80%D1%8F" TargetMode="External"/><Relationship Id="rId4" Type="http://schemas.openxmlformats.org/officeDocument/2006/relationships/hyperlink" Target="https://ru.wikipedia.org/wiki/%D0%91%D1%83%D1%85%D0%B2%D0%BE%D1%81%D1%82%D0%BE%D0%B2,_%D0%98%D0%B2%D0%B0%D0%BD" TargetMode="External"/><Relationship Id="rId9" Type="http://schemas.openxmlformats.org/officeDocument/2006/relationships/hyperlink" Target="https://ru.wikipedia.org/wiki/%D0%9F%D0%B5%D1%80%D0%B5%D0%BA%D0%BE%D0%BF%D1%81%D0%BA%D0%BE-%D0%A7%D0%BE%D0%BD%D0%B3%D0%B0%D1%80%D1%81%D0%BA%D0%B0%D1%8F_%D0%BE%D0%BF%D0%B5%D1%80%D0%B0%D1%86%D0%B8%D1%8F_192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1%82%D0%B0%D0%BC%D0%B0%D0%BD%D1%8B_%D0%92%D0%BE%D0%B9%D1%81%D0%BA%D0%B0_%D0%94%D0%BE%D0%BD%D1%81%D0%BA%D0%BE%D0%B3%D0%BE" TargetMode="External"/><Relationship Id="rId2" Type="http://schemas.openxmlformats.org/officeDocument/2006/relationships/hyperlink" Target="https://ru.wikipedia.org/wiki/%D0%93%D0%B5%D0%BD%D0%B5%D1%80%D0%B0%D0%BB-%D0%BB%D0%B5%D0%B9%D1%82%D0%B5%D0%BD%D0%B0%D0%BD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ru.wikipedia.org/wiki/%D0%94%D0%BE%D0%BD%D1%81%D0%BA%D0%B8%D0%B5_%D0%BA%D0%B0%D0%B7%D0%B0%D0%BA%D0%B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4509121"/>
            <a:ext cx="633224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3374" y="4509120"/>
            <a:ext cx="6760840" cy="45126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 Платов 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Матвей Иванович –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гордость России   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Дона»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300px-Platov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373710" y="567901"/>
            <a:ext cx="3312368" cy="37860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492152" y="6021288"/>
            <a:ext cx="6400800" cy="337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99648" y="5674861"/>
            <a:ext cx="6400800" cy="33759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Адарченко Н.А. старший воспитатель МБДОУ Тацинского д/с «Колокольчик»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62597" y="116632"/>
            <a:ext cx="6760840" cy="451269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 КОНКУРСА «ЛЕГЕНДА ДОНА-МАТВЕЙ ПЛАТОВ»</a:t>
            </a:r>
            <a:endParaRPr lang="ru-RU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kolokol.obr-tacin.ru/images/14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30" y="476673"/>
            <a:ext cx="31922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7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395536" y="357188"/>
            <a:ext cx="8136904" cy="1127596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штурме крепости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Измаил Суворов М.В. писал 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донесении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«</a:t>
            </a:r>
            <a:r>
              <a:rPr lang="ru-RU" altLang="ru-RU" sz="2200" b="1" dirty="0">
                <a:solidFill>
                  <a:srgbClr val="0000FF"/>
                </a:solidFill>
              </a:rPr>
              <a:t>Повсюду был 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 присутствен </a:t>
            </a:r>
            <a:r>
              <a:rPr lang="ru-RU" altLang="ru-RU" sz="2200" b="1" dirty="0">
                <a:solidFill>
                  <a:srgbClr val="0000FF"/>
                </a:solidFill>
              </a:rPr>
              <a:t>Платов, 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подавал  пример </a:t>
            </a:r>
            <a:r>
              <a:rPr lang="ru-RU" altLang="ru-RU" sz="2200" b="1" dirty="0">
                <a:solidFill>
                  <a:srgbClr val="0000FF"/>
                </a:solidFill>
              </a:rPr>
              <a:t>храбрости</a:t>
            </a:r>
            <a:r>
              <a:rPr lang="ru-RU" altLang="ru-RU" sz="2200" b="1" dirty="0" smtClean="0">
                <a:solidFill>
                  <a:srgbClr val="0000FF"/>
                </a:solidFill>
              </a:rPr>
              <a:t>».</a:t>
            </a:r>
            <a:endParaRPr lang="ru-RU" altLang="ru-RU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19"/>
          <p:cNvSpPr txBox="1">
            <a:spLocks noChangeArrowheads="1"/>
          </p:cNvSpPr>
          <p:nvPr/>
        </p:nvSpPr>
        <p:spPr bwMode="auto">
          <a:xfrm>
            <a:off x="1384300" y="2868613"/>
            <a:ext cx="884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rgbClr val="EAEAEA"/>
              </a:solidFill>
              <a:latin typeface="Verdana" pitchFamily="34" charset="0"/>
            </a:endParaRPr>
          </a:p>
        </p:txBody>
      </p:sp>
      <p:pic>
        <p:nvPicPr>
          <p:cNvPr id="44055" name="Picture 23" descr="рис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14348" y="1628800"/>
            <a:ext cx="7602068" cy="481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203008139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67544" y="1556792"/>
            <a:ext cx="4038600" cy="189039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Clr>
                <a:srgbClr val="006666"/>
              </a:buClr>
              <a:buFont typeface="Arial" charset="0"/>
              <a:buNone/>
            </a:pP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мужество и героизм при взятии Измаила Платов был произведен в генерал-майоры и награжден высшим военным орденом Георгия Победоносца </a:t>
            </a:r>
            <a:r>
              <a:rPr lang="en-US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степени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6" name="Picture 6" descr="орде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BFBF3"/>
              </a:clrFrom>
              <a:clrTo>
                <a:srgbClr val="FBFBF3">
                  <a:alpha val="0"/>
                </a:srgbClr>
              </a:clrTo>
            </a:clrChange>
            <a:extLst/>
          </a:blip>
          <a:srcRect b="10799"/>
          <a:stretch>
            <a:fillRect/>
          </a:stretch>
        </p:blipFill>
        <p:spPr>
          <a:xfrm>
            <a:off x="4644008" y="404664"/>
            <a:ext cx="4157662" cy="46593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5690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4"/>
          <p:cNvSpPr txBox="1">
            <a:spLocks/>
          </p:cNvSpPr>
          <p:nvPr/>
        </p:nvSpPr>
        <p:spPr>
          <a:xfrm>
            <a:off x="547687" y="5373216"/>
            <a:ext cx="7743775" cy="10081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CCC00"/>
              </a:buClr>
              <a:buFont typeface="Arial" charset="0"/>
              <a:buNone/>
            </a:pP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Всенародную славу и признание принесло атаману участие в Отечественной войне 1812 года. Важную роль сыграл казачий корпус </a:t>
            </a:r>
            <a:r>
              <a:rPr lang="ru-RU" altLang="ru-RU" sz="1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М.И.Платова</a:t>
            </a:r>
            <a:r>
              <a:rPr lang="ru-RU" alt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Бородинском сражении</a:t>
            </a:r>
            <a:r>
              <a:rPr lang="ru-RU" altLang="ru-RU" sz="1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CBS\Desktop\d5158a64a189e9874283ce88212456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70" y="404664"/>
            <a:ext cx="7568484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5661248"/>
            <a:ext cx="7467600" cy="81270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600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«</a:t>
            </a:r>
            <a:r>
              <a:rPr lang="ru-RU" sz="26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Казаки сделали для спасения России больше, чем вся регулярная армия» Граф </a:t>
            </a:r>
            <a:r>
              <a:rPr lang="ru-RU" sz="2600" dirty="0" err="1" smtClean="0">
                <a:solidFill>
                  <a:srgbClr val="0000FF"/>
                </a:solidFill>
                <a:latin typeface="Times New Roman"/>
                <a:ea typeface="Times New Roman"/>
              </a:rPr>
              <a:t>Моран</a:t>
            </a:r>
            <a:r>
              <a:rPr lang="ru-RU" sz="26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, французский генерал, командир кавалерийской дивизией при Бородино</a:t>
            </a:r>
          </a:p>
          <a:p>
            <a:endParaRPr lang="ru-RU" dirty="0"/>
          </a:p>
        </p:txBody>
      </p:sp>
      <p:pic>
        <p:nvPicPr>
          <p:cNvPr id="3" name="Picture 2" descr="C:\Users\CBS\Desktop\8a8beac2f0d164f133731c036f10e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39"/>
            <a:ext cx="7486500" cy="521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4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373216"/>
            <a:ext cx="684076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006666"/>
              </a:buClr>
            </a:pP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подвиги и боевые заслуги в Отечественной войне 1812года </a:t>
            </a:r>
            <a:r>
              <a:rPr lang="ru-RU" alt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М.И.Платов</a:t>
            </a:r>
            <a:r>
              <a:rPr lang="ru-RU" alt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был награжден самым высоким военным орденом Андрея Первозванного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2843808" y="404664"/>
            <a:ext cx="3560891" cy="466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891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0648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НАГРАДЫ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 tooltip="Орден Святого апостола Андрея Первозванного"/>
              </a:rPr>
              <a:t>Орден Святого апостола Андрея Первозванного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(08.10.1813)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 tooltip="Орден Святого Георгия"/>
              </a:rPr>
              <a:t>Орден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3" tooltip="Орден Святого Георгия"/>
              </a:rPr>
              <a:t>Святого Георгия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2-го класса (22.11.1807) — 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 неоднократное участие в боях в должности начальника передовых постов в войну с французами 1807 года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Орден Святого Георгия 3-го класса (25.03.1791) — 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Во уважение на усердную службу и отличную храбрость, оказанную при взятии приступом города и крепости Измаила с истреблением бывшей там турецкой армии, командуя колонною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Орден Святого Георгия 4-го класса (14.04.1789) — «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 отличную храбрость, оказанную при атаке крепости Очакова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4" tooltip="Орден Святого Владимира"/>
              </a:rPr>
              <a:t>Орден Святого Владимира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1-й степени (1809)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Орден Святого Владимира 2-й степени (1807)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Орден Святого Владимира 3-й степени (1796)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tooltip="Орден Святого Александра Невского"/>
              </a:rPr>
              <a:t>Орден Святого Александра Невского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(18.11.1806)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Алмазные знаки к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5" tooltip="Орден Святого Александра Невского"/>
              </a:rPr>
              <a:t>Ордену Святого Александра Невского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(1807)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6" tooltip="Орден Святой Анны"/>
              </a:rPr>
              <a:t>Орден Святой Анны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1-й степени (1801)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7" tooltip="Орден Святого Иоанна Иерусалимского"/>
              </a:rPr>
              <a:t>Орден Святого Иоанна Иерусалимского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командорский крест (1801)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Золотая именная медаль "За ревностную и усердную службу Донского войска полковнику Матвею Платову" (1774)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8" tooltip="Золотое оружие «За храбрость»"/>
              </a:rPr>
              <a:t>Золотая сабля с алмазами и надписью «За храбрость»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(1796)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9" tooltip="Медаль «В память Отечественной войны 1812 года»"/>
              </a:rPr>
              <a:t>Серебряная медаль «В память Отечественной войны 1812 года»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Бриллиантовое перо с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0" tooltip="Монограмма"/>
              </a:rPr>
              <a:t>вензелем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императора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1" tooltip="Александр I"/>
              </a:rPr>
              <a:t>Александра 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и лаврами на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2" tooltip="Кивер"/>
              </a:rPr>
              <a:t>кивер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(1813)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13" tooltip="Орден Чёрного орла"/>
              </a:rPr>
              <a:t>Орден Чёрного орла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(Пруссия, 1807)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14" tooltip="Орден Красного орла"/>
              </a:rPr>
              <a:t>Орден Красного орла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(Пруссия, 1807)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Драгоценная табакерка, подаренная французским императором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5" tooltip="Наполеон I"/>
              </a:rPr>
              <a:t>Наполеоном 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(Франция, 1807)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16" tooltip="Военный орден Марии Терезии"/>
              </a:rPr>
              <a:t>Военный орден Марии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  <a:hlinkClick r:id="rId16" tooltip="Военный орден Марии Терезии"/>
              </a:rPr>
              <a:t>Терезии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3-й степени (Австрия, 1813)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  <a:hlinkClick r:id="rId17" tooltip="Австрийский орден Леопольда"/>
              </a:rPr>
              <a:t>Австрийский орден Леопольда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2-й степени (Австрия, 1813)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Сабля, украшенная алмазами, от муниципалитета Лондона (Великобритания, 1814)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Отказался от </a:t>
            </a:r>
            <a:r>
              <a:rPr lang="ru-RU" sz="1400" dirty="0">
                <a:latin typeface="Times New Roman" pitchFamily="18" charset="0"/>
                <a:cs typeface="Times New Roman" pitchFamily="18" charset="0"/>
                <a:hlinkClick r:id="rId18" tooltip="Орден Почётного легиона"/>
              </a:rPr>
              <a:t>Ордена Почётного легиона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(1807)</a:t>
            </a:r>
          </a:p>
        </p:txBody>
      </p:sp>
    </p:spTree>
    <p:extLst>
      <p:ext uri="{BB962C8B-B14F-4D97-AF65-F5344CB8AC3E}">
        <p14:creationId xmlns:p14="http://schemas.microsoft.com/office/powerpoint/2010/main" val="354052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110" y="62869"/>
            <a:ext cx="7958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СЕМЬЯ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МАТВЕЯ ИВАНОВИЧА ПЛАТОВА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upload.wikimedia.org/wikipedia/commons/thumb/a/a6/Platov_by_Beechy.jpg/220px-Platov_by_Beec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44" y="1100910"/>
            <a:ext cx="2846308" cy="36484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268760"/>
            <a:ext cx="597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Матвей Иванович был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дважды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женат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феврале 1777 года женился на Надежде Степановне, дочери походного атамана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Степана Ефремова и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внучке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генерал-майора  Даниила Ефремова . От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первого брака у Матвея Ивановича был сын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Иван. После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смерти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жены 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И. Платов женился вторично.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1785 году его второй супругой стала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Марфа Дмитриевна ,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вдова полковника Павла Фомича Кирсанова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втором браке у Матвея Ивановича родились четыре дочери и два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сына:Марфа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Анна ,Мария , Александра ,Матвей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того, в семье Платовых воспитывались дети Марфы Дмитриевны от первого брака —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Хрисанф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Кирсанов и Екатерина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Павловна Кирсанова,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Овдовев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 второй раз, Платов сожительствовал с англичанкой Элизабет, с которой познакомился во время визита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Лондон</a:t>
            </a:r>
            <a:r>
              <a:rPr lang="ru-RU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После его смерти она вернулась на родину.</a:t>
            </a:r>
          </a:p>
        </p:txBody>
      </p:sp>
    </p:spTree>
    <p:extLst>
      <p:ext uri="{BB962C8B-B14F-4D97-AF65-F5344CB8AC3E}">
        <p14:creationId xmlns:p14="http://schemas.microsoft.com/office/powerpoint/2010/main" val="21049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864107"/>
            <a:ext cx="822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января (15 января) 1818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года Платов М .И.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умер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имении 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Еланчик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 сегодня слобода Весело-Вознесенская/ под Таганрогом.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17"/>
          <a:stretch/>
        </p:blipFill>
        <p:spPr bwMode="auto">
          <a:xfrm>
            <a:off x="1012584" y="116632"/>
            <a:ext cx="6572879" cy="4464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2620" y="4725144"/>
            <a:ext cx="72728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Могила Донского казачьего атамана графа Матвея Ивановича Платова в усыпальнице в Вознесенском  Соборе в Новочеркасске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3" t="11624" r="20447" b="5640"/>
          <a:stretch/>
        </p:blipFill>
        <p:spPr bwMode="auto">
          <a:xfrm>
            <a:off x="611873" y="49742"/>
            <a:ext cx="8077108" cy="582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define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r="1805"/>
          <a:stretch/>
        </p:blipFill>
        <p:spPr bwMode="auto">
          <a:xfrm>
            <a:off x="399647" y="620688"/>
            <a:ext cx="3471728" cy="37444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459" y="4487655"/>
            <a:ext cx="3485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1853 году к 100-летию со дня рождения легендарного атамана в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Новочеркасске установлен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Платову                          (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 П.К.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Клодт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Н.А. Токарев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4" name="Picture 4" descr="Памятник Платову 22-08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78" y="815226"/>
            <a:ext cx="3692740" cy="46727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0347" y="5487928"/>
            <a:ext cx="2980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 год-поставлен памятник в г. Москва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35454"/>
            <a:ext cx="6136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УВЕКОВЕЧЕННАЯ ПАМЯТЬ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3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4068" y="83671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2017 году в г Ростов-на-Дону открыт аэропорт , назван в честь Платова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20"/>
          <a:stretch/>
        </p:blipFill>
        <p:spPr bwMode="auto">
          <a:xfrm>
            <a:off x="395536" y="3238544"/>
            <a:ext cx="4992294" cy="33588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4068" y="4293096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Южно- Российский политехнический университет (НПИ) имени М.И.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латова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flipH="1">
            <a:off x="5724128" y="1642831"/>
            <a:ext cx="2808312" cy="268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flipH="1" flipV="1">
            <a:off x="5387830" y="5229199"/>
            <a:ext cx="3144610" cy="3269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390473" y="137569"/>
            <a:ext cx="4793595" cy="2854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24442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40" y="391092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Платов Матвей Иванович родился                          6 августа 1751 году 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столице 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Донского казачества 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Черкасске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ныне 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— станица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Старочерскасская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Аксайского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района Ростовской  области)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26" name="Picture 2" descr="Starocherkassk petropav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6055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15364" y="5661248"/>
            <a:ext cx="354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Церковь Петра и Павла, где крестили Платова .Сохранилась до наших времен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32" name="Picture 8" descr="https://r.mt.ru/r23/photo5A4A/20123745065-0/jpeg/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5113692" cy="383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67600" cy="346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ПАМЯТНЫЕ МОНЕТЫ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user\Desktop\4t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203796" y="116632"/>
            <a:ext cx="2736304" cy="3965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386" name="Picture 2" descr="C:\Users\user\Desktop\платов\200px-RR5710-0016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760549" y="620688"/>
            <a:ext cx="2853076" cy="3245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411760" y="3284984"/>
            <a:ext cx="334878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2815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755576" y="5445224"/>
            <a:ext cx="7128792" cy="72008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6666"/>
              </a:buClr>
              <a:buFont typeface="Arial" pitchFamily="34" charset="0"/>
              <a:buNone/>
              <a:defRPr/>
            </a:pP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донского атамана был назван новейший корабль военно-морских сил Великобритании- </a:t>
            </a:r>
            <a:r>
              <a:rPr lang="ru-RU" alt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 Платов».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835696" y="404664"/>
            <a:ext cx="4752528" cy="4654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36473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ОРДЕН ПЛАТОВА</a:t>
            </a: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411760" y="908720"/>
            <a:ext cx="4536504" cy="5421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/>
        </p:spPr>
      </p:pic>
    </p:spTree>
    <p:extLst>
      <p:ext uri="{BB962C8B-B14F-4D97-AF65-F5344CB8AC3E}">
        <p14:creationId xmlns:p14="http://schemas.microsoft.com/office/powerpoint/2010/main" val="31109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4653136"/>
            <a:ext cx="7467600" cy="1756792"/>
          </a:xfrm>
        </p:spPr>
        <p:txBody>
          <a:bodyPr>
            <a:normAutofit fontScale="92500"/>
          </a:bodyPr>
          <a:lstStyle/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«ЛЮБО» — ВОЛЕ ДОНСКИХ КАЗАКОВ!</a:t>
            </a:r>
            <a:endParaRPr lang="ru-RU" dirty="0" smtClean="0">
              <a:solidFill>
                <a:srgbClr val="0000FF"/>
              </a:solidFill>
            </a:endParaRPr>
          </a:p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«ЛЮБО» — ВСЕМ, КТО СЧИТАЕТСЯ БРАТОМ!</a:t>
            </a:r>
            <a:endParaRPr lang="ru-RU" dirty="0" smtClean="0">
              <a:solidFill>
                <a:srgbClr val="0000FF"/>
              </a:solidFill>
            </a:endParaRPr>
          </a:p>
          <a:p>
            <a:pPr marL="0" indent="0" algn="ctr" fontAlgn="base">
              <a:buNone/>
            </a:pPr>
            <a:r>
              <a:rPr lang="ru-RU" b="1" dirty="0" smtClean="0">
                <a:solidFill>
                  <a:srgbClr val="0000FF"/>
                </a:solidFill>
              </a:rPr>
              <a:t>«ЛЮБО» — ТРИЖДЫ ВО ВЕКИ ВЕКОВ, АТАМАНУ ПО ИМЕНИ ПЛАТОВ!</a:t>
            </a:r>
            <a:endParaRPr lang="ru-RU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s://ves-vesti.ru/wp-content/uploads/2023/03/08-20-ataman-platov-3-2-512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37482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sp>
        <p:nvSpPr>
          <p:cNvPr id="48130" name="Объект 4"/>
          <p:cNvSpPr>
            <a:spLocks noGrp="1"/>
          </p:cNvSpPr>
          <p:nvPr>
            <p:ph idx="1"/>
          </p:nvPr>
        </p:nvSpPr>
        <p:spPr>
          <a:xfrm>
            <a:off x="467544" y="908720"/>
            <a:ext cx="7467600" cy="487375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Астапенко М., Левченко Э. Будет помнить вся Россия. Историческое повествование о М. И. Платове М.: Молодая гвардия, 1986. С. 16-39, 75-118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Астапенко М. Атаман Платов: историческое повествование. Ростов-на-Дону: Гефест, 2003. С. 87-143.</a:t>
            </a:r>
            <a:b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19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sz="19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Платов,_</a:t>
            </a:r>
            <a:r>
              <a:rPr lang="ru-RU" sz="19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Матвей_Иванович</a:t>
            </a:r>
            <a:endParaRPr lang="ru-RU" sz="19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US" sz="1900" b="1" dirty="0" smtClean="0">
                <a:solidFill>
                  <a:srgbClr val="0000FF"/>
                </a:solidFill>
                <a:hlinkClick r:id="rId3"/>
              </a:rPr>
              <a:t>https</a:t>
            </a:r>
            <a:r>
              <a:rPr lang="en-US" sz="1900" b="1" dirty="0">
                <a:solidFill>
                  <a:srgbClr val="0000FF"/>
                </a:solidFill>
                <a:hlinkClick r:id="rId3"/>
              </a:rPr>
              <a:t>://</a:t>
            </a:r>
            <a:r>
              <a:rPr lang="en-US" sz="1900" b="1" dirty="0" smtClean="0">
                <a:solidFill>
                  <a:srgbClr val="0000FF"/>
                </a:solidFill>
                <a:hlinkClick r:id="rId3"/>
              </a:rPr>
              <a:t>24smi.org/celebrity/123041-matvei-platov.html</a:t>
            </a:r>
            <a:endParaRPr lang="ru-RU" sz="1900" b="1" dirty="0" smtClean="0">
              <a:solidFill>
                <a:srgbClr val="0000FF"/>
              </a:solidFill>
            </a:endParaRPr>
          </a:p>
          <a:p>
            <a:r>
              <a:rPr lang="en-US" sz="1900" b="1" dirty="0" smtClean="0">
                <a:solidFill>
                  <a:srgbClr val="0000FF"/>
                </a:solidFill>
                <a:hlinkClick r:id="rId4"/>
              </a:rPr>
              <a:t>https</a:t>
            </a:r>
            <a:r>
              <a:rPr lang="en-US" sz="1900" b="1" dirty="0">
                <a:solidFill>
                  <a:srgbClr val="0000FF"/>
                </a:solidFill>
                <a:hlinkClick r:id="rId4"/>
              </a:rPr>
              <a:t>://ves-vesti.ru/270-letie-so-dnya-rozhdeniya-velikogo-polkovodcza-atamana-vsevelikogo-vojska-donskogo-matveya-ivanovicha-platova/</a:t>
            </a:r>
            <a:endParaRPr lang="ru-RU" sz="19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ru-RU" sz="19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79234"/>
              </p:ext>
            </p:extLst>
          </p:nvPr>
        </p:nvGraphicFramePr>
        <p:xfrm>
          <a:off x="3923928" y="980728"/>
          <a:ext cx="4680520" cy="5333500"/>
        </p:xfrm>
        <a:graphic>
          <a:graphicData uri="http://schemas.openxmlformats.org/drawingml/2006/table">
            <a:tbl>
              <a:tblPr/>
              <a:tblGrid>
                <a:gridCol w="1872208"/>
                <a:gridCol w="2808312"/>
              </a:tblGrid>
              <a:tr h="28803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500" b="1" dirty="0" smtClean="0">
                          <a:effectLst/>
                        </a:rPr>
                        <a:t>ИВАН  ФЕДОРОВИЧ ПЛАТОВ</a:t>
                      </a:r>
                      <a:endParaRPr lang="ru-RU" sz="1500" b="1" dirty="0"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Дата рождения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2" tooltip="1723 год"/>
                        </a:rPr>
                        <a:t>1723</a:t>
                      </a:r>
                      <a:endParaRPr lang="ru-RU" sz="15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50827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Место рождения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станица </a:t>
                      </a:r>
                      <a:r>
                        <a:rPr lang="ru-RU" sz="1500" u="none" strike="noStrike" dirty="0">
                          <a:solidFill>
                            <a:srgbClr val="0000FF"/>
                          </a:solidFill>
                          <a:effectLst/>
                          <a:hlinkClick r:id="rId3" tooltip="Старо-Черкасская"/>
                        </a:rPr>
                        <a:t>Старо-Черкасская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, </a:t>
                      </a:r>
                      <a:r>
                        <a:rPr lang="ru-RU" sz="1500" u="none" strike="noStrike" dirty="0">
                          <a:solidFill>
                            <a:srgbClr val="0000FF"/>
                          </a:solidFill>
                          <a:effectLst/>
                          <a:hlinkClick r:id="rId4" tooltip="Азовская губерния"/>
                        </a:rPr>
                        <a:t>Азовская губерния</a:t>
                      </a: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, </a:t>
                      </a:r>
                      <a:r>
                        <a:rPr lang="ru-RU" sz="1500" u="none" strike="noStrike" dirty="0">
                          <a:solidFill>
                            <a:srgbClr val="0000FF"/>
                          </a:solidFill>
                          <a:effectLst/>
                          <a:hlinkClick r:id="rId5" tooltip="Российская империя"/>
                        </a:rPr>
                        <a:t>Российская империя</a:t>
                      </a:r>
                      <a:endParaRPr lang="ru-RU" sz="15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Дата смерти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6" tooltip="1794 год"/>
                        </a:rPr>
                        <a:t>1794</a:t>
                      </a:r>
                      <a:endParaRPr lang="ru-RU" sz="15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Принадлежность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5" tooltip="Российская империя"/>
                        </a:rPr>
                        <a:t>Российская империя</a:t>
                      </a:r>
                      <a:endParaRPr lang="ru-RU" sz="15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Род войск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 dirty="0">
                          <a:solidFill>
                            <a:srgbClr val="0000FF"/>
                          </a:solidFill>
                          <a:effectLst/>
                          <a:hlinkClick r:id="rId7" tooltip="Донское казачье войско"/>
                        </a:rPr>
                        <a:t>Донское казачье войско</a:t>
                      </a:r>
                      <a:endParaRPr lang="ru-RU" sz="15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Звание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8" tooltip="Премьер-майор"/>
                        </a:rPr>
                        <a:t>Премьер-майор</a:t>
                      </a:r>
                      <a:endParaRPr lang="ru-RU" sz="15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0301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Командовал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Донской казачий полк Платова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201352">
                <a:tc>
                  <a:txBody>
                    <a:bodyPr/>
                    <a:lstStyle/>
                    <a:p>
                      <a:pPr fontAlgn="t"/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Сражения/войны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9" tooltip="Семилетняя война"/>
                        </a:rPr>
                        <a:t>Семилетняя война</a:t>
                      </a:r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10" tooltip="Барская конфедерация"/>
                        </a:rPr>
                        <a:t>Война против Барской конфедерации</a:t>
                      </a:r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ru-RU" sz="1500">
                          <a:solidFill>
                            <a:srgbClr val="0000FF"/>
                          </a:solidFill>
                          <a:effectLst/>
                        </a:rPr>
                        <a:t>Подавление </a:t>
                      </a:r>
                      <a:r>
                        <a:rPr lang="ru-RU" sz="1500" u="none" strike="noStrike">
                          <a:solidFill>
                            <a:srgbClr val="0000FF"/>
                          </a:solidFill>
                          <a:effectLst/>
                          <a:hlinkClick r:id="rId11" tooltip="Пугачёвское восстание"/>
                        </a:rPr>
                        <a:t>Пугачёвского восстания</a:t>
                      </a:r>
                      <a:endParaRPr lang="ru-RU" sz="150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50827"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Награды и премии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2 почётные сабли</a:t>
                      </a:r>
                      <a:b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Серебряная медаль</a:t>
                      </a:r>
                      <a:b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ru-RU" sz="1500" dirty="0">
                          <a:solidFill>
                            <a:srgbClr val="0000FF"/>
                          </a:solidFill>
                          <a:effectLst/>
                        </a:rPr>
                        <a:t>Золотая медаль</a:t>
                      </a:r>
                    </a:p>
                  </a:txBody>
                  <a:tcPr marL="76150" marR="76150" marT="38075" marB="38075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293096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just">
              <a:defRPr/>
            </a:pP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 Иванович   родился в семье казака Ивана </a:t>
            </a:r>
            <a:r>
              <a:rPr lang="ru-RU" alt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Федоровича. </a:t>
            </a:r>
            <a:r>
              <a:rPr lang="ru-RU" alt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его был заслуженный войсковой старшина. </a:t>
            </a:r>
          </a:p>
        </p:txBody>
      </p:sp>
      <p:pic>
        <p:nvPicPr>
          <p:cNvPr id="5" name="Picture 2" descr="C:\Users\user\Desktop\платов\img5.jpg"/>
          <p:cNvPicPr>
            <a:picLocks noChangeAspect="1" noChangeArrowheads="1"/>
          </p:cNvPicPr>
          <p:nvPr/>
        </p:nvPicPr>
        <p:blipFill rotWithShape="1">
          <a:blip r:embed="rId12" cstate="print">
            <a:extLst/>
          </a:blip>
          <a:srcRect l="48536" t="8179" r="5926" b="17016"/>
          <a:stretch/>
        </p:blipFill>
        <p:spPr bwMode="auto">
          <a:xfrm flipH="1">
            <a:off x="539552" y="980728"/>
            <a:ext cx="2520280" cy="3205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611560" y="116632"/>
            <a:ext cx="7849741" cy="5486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ПЛАТОВА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МАТВЕЯ ИВАНОВИЧА </a:t>
            </a:r>
          </a:p>
        </p:txBody>
      </p:sp>
    </p:spTree>
    <p:extLst>
      <p:ext uri="{BB962C8B-B14F-4D97-AF65-F5344CB8AC3E}">
        <p14:creationId xmlns:p14="http://schemas.microsoft.com/office/powerpoint/2010/main" val="7708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504136" y="5301208"/>
            <a:ext cx="7596256" cy="122413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Мать : Платова Анна Ларионова .Родилась в 1733 году. От брака с Иваном Фёдоровичем имела четырёх сыновей: Матвея, Стефана, Андрея и Петра.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5"/>
          <p:cNvSpPr txBox="1">
            <a:spLocks/>
          </p:cNvSpPr>
          <p:nvPr/>
        </p:nvSpPr>
        <p:spPr>
          <a:xfrm>
            <a:off x="755576" y="189756"/>
            <a:ext cx="7921749" cy="5486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ПЛАТОВА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МАТВЕЯ ИВАНОВИЧА </a:t>
            </a:r>
          </a:p>
        </p:txBody>
      </p:sp>
      <p:pic>
        <p:nvPicPr>
          <p:cNvPr id="5" name="Picture 4" descr="S630026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76420" y="738436"/>
            <a:ext cx="5451687" cy="439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37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68" y="4780449"/>
            <a:ext cx="35980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Матвей Иванович поступил в службу на Дону в Войсковую канцелярию в 1766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году в чине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урядника,   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декабря 1769 года получил чин 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есаула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thumb/9/97/02_202_Book_illustrations_of_Historical_description_of_the_clothes_and_weapons_of_Russian_troops.jpg/230px-02_202_Book_illustrations_of_Historical_description_of_the_clothes_and_weapons_of_Russian_troo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2586"/>
            <a:ext cx="2190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3619" y="545832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FF"/>
                </a:solidFill>
              </a:rPr>
              <a:t>Урядник</a:t>
            </a:r>
            <a:r>
              <a:rPr lang="ru-RU" sz="1600" dirty="0">
                <a:solidFill>
                  <a:srgbClr val="0000FF"/>
                </a:solidFill>
              </a:rPr>
              <a:t> или </a:t>
            </a:r>
            <a:r>
              <a:rPr lang="ru-RU" sz="1600" dirty="0">
                <a:solidFill>
                  <a:srgbClr val="0000FF"/>
                </a:solidFill>
                <a:hlinkClick r:id="rId3" tooltip="Унтер-офицер"/>
              </a:rPr>
              <a:t>унтер-офицер</a:t>
            </a:r>
            <a:r>
              <a:rPr lang="ru-RU" sz="1600" dirty="0">
                <a:solidFill>
                  <a:srgbClr val="0000FF"/>
                </a:solidFill>
              </a:rPr>
              <a:t> артиллерийского </a:t>
            </a:r>
            <a:r>
              <a:rPr lang="ru-RU" sz="1600" dirty="0">
                <a:solidFill>
                  <a:srgbClr val="0000FF"/>
                </a:solidFill>
                <a:hlinkClick r:id="rId4" tooltip="Полк"/>
              </a:rPr>
              <a:t>полка</a:t>
            </a:r>
            <a:r>
              <a:rPr lang="ru-RU" sz="1600" dirty="0">
                <a:solidFill>
                  <a:srgbClr val="0000FF"/>
                </a:solidFill>
              </a:rPr>
              <a:t> с 1720 по 1728 </a:t>
            </a:r>
            <a:r>
              <a:rPr lang="ru-RU" sz="1600" dirty="0" smtClean="0">
                <a:solidFill>
                  <a:srgbClr val="0000FF"/>
                </a:solidFill>
              </a:rPr>
              <a:t>год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1028" name="Picture 4" descr="https://upload.wikimedia.org/wikipedia/commons/thumb/6/65/Yesaul.jpg/220px-Yesau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73" y="2060848"/>
            <a:ext cx="2520280" cy="35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3806" y="3933056"/>
            <a:ext cx="24147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FF"/>
                </a:solidFill>
              </a:rPr>
              <a:t>Казачий есаул во главе дозора. 1890-е </a:t>
            </a:r>
            <a:r>
              <a:rPr lang="ru-RU" sz="1600" dirty="0" smtClean="0">
                <a:solidFill>
                  <a:srgbClr val="0000FF"/>
                </a:solidFill>
              </a:rPr>
              <a:t>годы.</a:t>
            </a:r>
            <a:endParaRPr lang="ru-RU" sz="1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Колокольчик\Desktop\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6" y="0"/>
            <a:ext cx="3183433" cy="45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16200000">
            <a:off x="4990772" y="313153"/>
            <a:ext cx="288032" cy="2302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 flipV="1">
            <a:off x="7467574" y="3867964"/>
            <a:ext cx="288032" cy="2002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6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581128"/>
            <a:ext cx="8281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FF"/>
                </a:solidFill>
              </a:rPr>
              <a:t>«</a:t>
            </a:r>
            <a:r>
              <a:rPr lang="ru-RU" dirty="0">
                <a:solidFill>
                  <a:srgbClr val="0000FF"/>
                </a:solidFill>
              </a:rPr>
              <a:t>Друзья мои! — воскликнул он,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обращаясь к полку. — Вы видите сами, какая сила татар окружает нас! Нам нужно биться с этой силой — и победить её или лечь костьми, как поступали наши деды!.. Не будем же мы русские, не будем донцы, если устрашимся проклятого татарина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!»  обратился Платов  перед боем  с  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20-тысячным крымско-татарским войском 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Девлет II Герай"/>
              </a:rPr>
              <a:t>Девлет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Девлет II Герай"/>
              </a:rPr>
              <a:t> II 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Девлет II Герай"/>
              </a:rPr>
              <a:t>Герея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у реки 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tooltip="Калалы"/>
              </a:rPr>
              <a:t>Калалы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С помощью подоспевшего пятисотенного кавалерийского отряда подполковника </a:t>
            </a:r>
            <a:r>
              <a:rPr lang="ru-RU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tooltip="Бухвостов, Иван"/>
              </a:rPr>
              <a:t>Бухвостова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Платов сумел разбить татар и обратить их в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бегство.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56374"/>
              </p:ext>
            </p:extLst>
          </p:nvPr>
        </p:nvGraphicFramePr>
        <p:xfrm>
          <a:off x="611560" y="91902"/>
          <a:ext cx="3852639" cy="4383696"/>
        </p:xfrm>
        <a:graphic>
          <a:graphicData uri="http://schemas.openxmlformats.org/drawingml/2006/table">
            <a:tbl>
              <a:tblPr/>
              <a:tblGrid>
                <a:gridCol w="1728192"/>
                <a:gridCol w="2124447"/>
              </a:tblGrid>
              <a:tr h="32294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Бывший населённый пункт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40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Перекоп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408">
                <a:tc gridSpan="2">
                  <a:txBody>
                    <a:bodyPr/>
                    <a:lstStyle/>
                    <a:p>
                      <a:pPr algn="ctr" fontAlgn="t"/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30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принадлежность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 tooltip="Крымское ханство"/>
                        </a:rPr>
                        <a:t>Крымское ханство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 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 tooltip="Российская империя"/>
                        </a:rPr>
                        <a:t>Российская империя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730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Входил в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Перекопский уезд"/>
                        </a:rPr>
                        <a:t>Перекопский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 tooltip="Перекопский уезд"/>
                        </a:rPr>
                        <a:t> уезд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 tooltip="Таврическая губерния"/>
                        </a:rPr>
                        <a:t>Таврической губернии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7307"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Первое упоминание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730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Прежние имена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Тафрос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Ферахкерман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Ор-Капы (Ор-Капу)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47307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разрушения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b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 tooltip="Перекопско-Чонгарская операция 1920"/>
                        </a:rPr>
                        <a:t>штурм городских укреплений</a:t>
                      </a:r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1400" u="none" strike="noStrike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0" tooltip="Высота над уровнем моря"/>
                        </a:rPr>
                        <a:t>Высота центра</a:t>
                      </a:r>
                      <a:endParaRPr lang="ru-RU" sz="140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20 </a:t>
                      </a:r>
                      <a:r>
                        <a:rPr lang="ru-RU" sz="140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11" tooltip="Метр"/>
                        </a:rPr>
                        <a:t>м</a:t>
                      </a:r>
                      <a:endParaRPr lang="ru-RU" sz="1400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04555">
                <a:tc>
                  <a:txBody>
                    <a:bodyPr/>
                    <a:lstStyle/>
                    <a:p>
                      <a:pPr fontAlgn="t"/>
                      <a:r>
                        <a:rPr lang="ru-RU" sz="140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400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5279 человек (1897)</a:t>
                      </a:r>
                    </a:p>
                  </a:txBody>
                  <a:tcPr marL="45978" marR="45978" marT="22989" marB="2298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Вид Крыма, показывающий окрестности Перекопа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8198"/>
            <a:ext cx="3907507" cy="24946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6" t="54706" r="2500" b="25925"/>
          <a:stretch/>
        </p:blipFill>
        <p:spPr bwMode="auto">
          <a:xfrm>
            <a:off x="5076056" y="2572832"/>
            <a:ext cx="3148121" cy="20972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941168"/>
            <a:ext cx="7828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1774 году Императрица Всероссийская Екатерина II наградила Матвея Платова нашейной именной золотой медалью весом в 30 червонцев. На медали была надпись следующего содержания: "За ревностную и усердную службу Донского войска полковнику Матвею Платову".</a:t>
            </a:r>
          </a:p>
        </p:txBody>
      </p:sp>
      <p:pic>
        <p:nvPicPr>
          <p:cNvPr id="3" name="Picture 9" descr="VEO_med"/>
          <p:cNvPicPr>
            <a:picLocks noChangeAspect="1" noChangeArrowheads="1"/>
          </p:cNvPicPr>
          <p:nvPr/>
        </p:nvPicPr>
        <p:blipFill>
          <a:blip r:embed="rId2" cstate="print">
            <a:lum contrast="-18000"/>
            <a:extLst/>
          </a:blip>
          <a:stretch>
            <a:fillRect/>
          </a:stretch>
        </p:blipFill>
        <p:spPr>
          <a:xfrm>
            <a:off x="1187624" y="116632"/>
            <a:ext cx="6264696" cy="465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76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0375" y="5836910"/>
            <a:ext cx="8144073" cy="8561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15 сентября 1801 года произведён в 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 tooltip="Генерал-лейтенант"/>
              </a:rPr>
              <a:t>генерал-лейтенанты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и назначен 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 tooltip="Атаманы Войска Донского"/>
              </a:rPr>
              <a:t>войсковым атаманом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 tooltip="Донские казаки"/>
              </a:rPr>
              <a:t>Войска Донского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слава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пришла к атаману в годы Отечественной войны 1812 года.</a:t>
            </a:r>
            <a:r>
              <a:rPr lang="ru-RU" dirty="0">
                <a:solidFill>
                  <a:srgbClr val="0000FF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AutoShape 2" descr="https://theslide.ru/img/thumbs/c737f6befef3b24c5811b7b207cdb3ac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kulturamgo.ru/templates/yootheme/cache/1818-d55dbf81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21029" r="50555" b="4600"/>
          <a:stretch/>
        </p:blipFill>
        <p:spPr bwMode="auto">
          <a:xfrm>
            <a:off x="2483768" y="175970"/>
            <a:ext cx="4624065" cy="536023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02128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1805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году Платов М.И. 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основал новую столицу донского казачества — 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Новочеркасск .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upload.wikimedia.org/wikipedia/commons/thumb/4/43/Triumphal_arch_Novocherkassk.jpg/1200px-Triumphal_arch_Novocherkas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26" y="163552"/>
            <a:ext cx="3652580" cy="24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344" y="2432372"/>
            <a:ext cx="336061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Триумфальная арка в честь победы России над Наполеоном в войне 1812 года в Новочеркасске</a:t>
            </a:r>
          </a:p>
        </p:txBody>
      </p:sp>
      <p:pic>
        <p:nvPicPr>
          <p:cNvPr id="3079" name="Picture 7" descr="Атаманский дворец (Новочеркасск, Россия, 2019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651440" cy="24380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20072" y="2263095"/>
            <a:ext cx="33123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Атаманский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дворец</a:t>
            </a:r>
          </a:p>
        </p:txBody>
      </p:sp>
      <p:pic>
        <p:nvPicPr>
          <p:cNvPr id="3081" name="Picture 9" descr="Cossacks muse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6" y="3356992"/>
            <a:ext cx="3557983" cy="23756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s://bestmaps.ru/files/content_images/201517081039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78" y="2975616"/>
            <a:ext cx="3168093" cy="25877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45055" y="5563410"/>
            <a:ext cx="3638425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Вознесенский кафедральный  собор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607" y="5594187"/>
            <a:ext cx="336061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Музей Донского казачества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2245" r="13125" b="3704"/>
          <a:stretch/>
        </p:blipFill>
        <p:spPr bwMode="auto">
          <a:xfrm>
            <a:off x="210821" y="98466"/>
            <a:ext cx="8560739" cy="5922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15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206</TotalTime>
  <Words>535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При штурме крепости Измаил Суворов М.В. писал в донесении: «Повсюду был  присутствен Платов, подавал  пример храбрости».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ПАМЯТНЫЕ МОНЕТЫ</vt:lpstr>
      <vt:lpstr>Презентация PowerPoint</vt:lpstr>
      <vt:lpstr>ОРДЕН ПЛАТОВА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ADMIN</cp:lastModifiedBy>
  <cp:revision>44</cp:revision>
  <dcterms:created xsi:type="dcterms:W3CDTF">2023-03-09T18:25:54Z</dcterms:created>
  <dcterms:modified xsi:type="dcterms:W3CDTF">2023-04-02T18:34:40Z</dcterms:modified>
</cp:coreProperties>
</file>